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E76-D77A-474F-8463-5D9F4C4155A7}" type="datetimeFigureOut">
              <a:rPr lang="th-TH" smtClean="0"/>
              <a:pPr/>
              <a:t>19/02/64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ABE4-A001-4416-A2AD-147A592BDC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78798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E76-D77A-474F-8463-5D9F4C4155A7}" type="datetimeFigureOut">
              <a:rPr lang="th-TH" smtClean="0"/>
              <a:pPr/>
              <a:t>19/02/64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ABE4-A001-4416-A2AD-147A592BDC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928887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E76-D77A-474F-8463-5D9F4C4155A7}" type="datetimeFigureOut">
              <a:rPr lang="th-TH" smtClean="0"/>
              <a:pPr/>
              <a:t>19/02/64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ABE4-A001-4416-A2AD-147A592BDC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73149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E76-D77A-474F-8463-5D9F4C4155A7}" type="datetimeFigureOut">
              <a:rPr lang="th-TH" smtClean="0"/>
              <a:pPr/>
              <a:t>19/02/64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ABE4-A001-4416-A2AD-147A592BDC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29952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E76-D77A-474F-8463-5D9F4C4155A7}" type="datetimeFigureOut">
              <a:rPr lang="th-TH" smtClean="0"/>
              <a:pPr/>
              <a:t>19/02/64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ABE4-A001-4416-A2AD-147A592BDC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21225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E76-D77A-474F-8463-5D9F4C4155A7}" type="datetimeFigureOut">
              <a:rPr lang="th-TH" smtClean="0"/>
              <a:pPr/>
              <a:t>19/02/64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ABE4-A001-4416-A2AD-147A592BDC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58978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E76-D77A-474F-8463-5D9F4C4155A7}" type="datetimeFigureOut">
              <a:rPr lang="th-TH" smtClean="0"/>
              <a:pPr/>
              <a:t>19/02/64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ABE4-A001-4416-A2AD-147A592BDC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291802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E76-D77A-474F-8463-5D9F4C4155A7}" type="datetimeFigureOut">
              <a:rPr lang="th-TH" smtClean="0"/>
              <a:pPr/>
              <a:t>19/02/64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ABE4-A001-4416-A2AD-147A592BDC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544587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E76-D77A-474F-8463-5D9F4C4155A7}" type="datetimeFigureOut">
              <a:rPr lang="th-TH" smtClean="0"/>
              <a:pPr/>
              <a:t>19/02/64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ABE4-A001-4416-A2AD-147A592BDC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67656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E76-D77A-474F-8463-5D9F4C4155A7}" type="datetimeFigureOut">
              <a:rPr lang="th-TH" smtClean="0"/>
              <a:pPr/>
              <a:t>19/02/64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ABE4-A001-4416-A2AD-147A592BDC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72149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5EE76-D77A-474F-8463-5D9F4C4155A7}" type="datetimeFigureOut">
              <a:rPr lang="th-TH" smtClean="0"/>
              <a:pPr/>
              <a:t>19/02/64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2ABE4-A001-4416-A2AD-147A592BDC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5836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5EE76-D77A-474F-8463-5D9F4C4155A7}" type="datetimeFigureOut">
              <a:rPr lang="th-TH" smtClean="0"/>
              <a:pPr/>
              <a:t>19/02/64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2ABE4-A001-4416-A2AD-147A592BDC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2152803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71500" y="365126"/>
            <a:ext cx="11150600" cy="1146174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ข่าวประชาสัมพันธ์ ภาษีที่ดินและสิ่งปลูกสร้าง ภาษีป้าย ค่าธรรมเนียม และใบอนุญาต</a:t>
            </a:r>
            <a:b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ประจำปี 2564 องค์การบริหารส่วนตำบลยอดชาด อำเภอวังยาง จังหวัดนครพนม</a:t>
            </a:r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71500" y="1560514"/>
            <a:ext cx="6591300" cy="944561"/>
          </a:xfrm>
          <a:solidFill>
            <a:srgbClr val="FF0000"/>
          </a:solidFill>
        </p:spPr>
        <p:txBody>
          <a:bodyPr>
            <a:noAutofit/>
          </a:bodyPr>
          <a:lstStyle/>
          <a:p>
            <a:pPr algn="ctr"/>
            <a:r>
              <a:rPr lang="th-TH" sz="1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</a:t>
            </a:r>
            <a:r>
              <a:rPr lang="en-US" sz="1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: </a:t>
            </a:r>
            <a:r>
              <a:rPr lang="th-TH" sz="1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ผู้เสียภาษีที่ดินและสิ่งปลูกสร้าง </a:t>
            </a:r>
            <a:r>
              <a:rPr lang="en-US" sz="1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</a:t>
            </a:r>
            <a:r>
              <a:rPr lang="th-TH" sz="1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</a:p>
          <a:p>
            <a:pPr algn="ctr"/>
            <a:r>
              <a:rPr lang="th-TH" sz="18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 เจ้าของที่ดินและสิ่งปลูกสร้าง หรือผู้ครอบครอง หรือผู้ทำประโยชน์ในที่ดินหรือสิ่งปลูกสร้างอันเป็นทรัพย์สินของรัฐ</a:t>
            </a:r>
            <a:endParaRPr lang="th-TH" sz="1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459412" cy="2384425"/>
          </a:xfrm>
        </p:spPr>
        <p:txBody>
          <a:bodyPr>
            <a:normAutofit fontScale="77500" lnSpcReduction="20000"/>
          </a:bodyPr>
          <a:lstStyle/>
          <a:p>
            <a:pPr algn="ctr"/>
            <a:endParaRPr lang="th-TH" b="1" u="sng" dirty="0" smtClean="0">
              <a:solidFill>
                <a:schemeClr val="accent4">
                  <a:lumMod val="75000"/>
                </a:schemeClr>
              </a:solidFill>
              <a:latin typeface="Brush Script MT" panose="03060802040406070304" pitchFamily="66" charset="0"/>
            </a:endParaRPr>
          </a:p>
          <a:p>
            <a:pPr algn="ctr"/>
            <a:r>
              <a:rPr lang="th-TH" b="1" u="sng" dirty="0" smtClean="0">
                <a:solidFill>
                  <a:schemeClr val="accent4">
                    <a:lumMod val="75000"/>
                  </a:schemeClr>
                </a:solidFill>
                <a:latin typeface="Brush Script MT" panose="03060802040406070304" pitchFamily="66" charset="0"/>
              </a:rPr>
              <a:t>ภาษีที่ดินและสิ่งปลูกสร้าง </a:t>
            </a:r>
          </a:p>
          <a:p>
            <a:r>
              <a:rPr lang="th-TH" sz="2400" dirty="0" smtClean="0">
                <a:solidFill>
                  <a:schemeClr val="accent4">
                    <a:lumMod val="75000"/>
                  </a:schemeClr>
                </a:solidFill>
                <a:latin typeface="Brush Script MT" panose="03060802040406070304" pitchFamily="66" charset="0"/>
              </a:rPr>
              <a:t>แจ้งรายการที่ดินและสิ่งปลูกสร้าง พฤศจิกายน – ธันวาคม 2563</a:t>
            </a:r>
          </a:p>
          <a:p>
            <a:r>
              <a:rPr lang="th-TH" sz="2400" dirty="0" smtClean="0">
                <a:solidFill>
                  <a:schemeClr val="accent4">
                    <a:lumMod val="75000"/>
                  </a:schemeClr>
                </a:solidFill>
                <a:latin typeface="Brush Script MT" panose="03060802040406070304" pitchFamily="66" charset="0"/>
              </a:rPr>
              <a:t>ประกาศราคาประเมินทุนทรัพย์ ก่อนวันที่  1 กุมภาพันธ์ 2564</a:t>
            </a:r>
          </a:p>
          <a:p>
            <a:r>
              <a:rPr lang="th-TH" sz="2400" dirty="0" smtClean="0">
                <a:solidFill>
                  <a:schemeClr val="accent4">
                    <a:lumMod val="75000"/>
                  </a:schemeClr>
                </a:solidFill>
                <a:latin typeface="Brush Script MT" panose="03060802040406070304" pitchFamily="66" charset="0"/>
              </a:rPr>
              <a:t>แจ้งราคาประเมินภาษีให้แก่ผู้เสียภาษี ภายในเดือน กุมภาพันธ์ 2564</a:t>
            </a:r>
          </a:p>
          <a:p>
            <a:r>
              <a:rPr lang="th-TH" sz="2400" dirty="0" smtClean="0">
                <a:solidFill>
                  <a:schemeClr val="accent4">
                    <a:lumMod val="75000"/>
                  </a:schemeClr>
                </a:solidFill>
                <a:latin typeface="Brush Script MT" panose="03060802040406070304" pitchFamily="66" charset="0"/>
              </a:rPr>
              <a:t>ชำระภาษีตามแบบแจ้งการประเมิน ภายในเดือน เมษายน 2564</a:t>
            </a:r>
          </a:p>
          <a:p>
            <a:r>
              <a:rPr lang="th-TH" sz="2400" dirty="0" smtClean="0">
                <a:solidFill>
                  <a:schemeClr val="accent4">
                    <a:lumMod val="75000"/>
                  </a:schemeClr>
                </a:solidFill>
              </a:rPr>
              <a:t>ผ่อนชำระภาษี เมษายน –มิถุนายน 2564</a:t>
            </a:r>
            <a:endParaRPr lang="th-TH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7407275" y="1802209"/>
            <a:ext cx="4314825" cy="445691"/>
          </a:xfrm>
          <a:solidFill>
            <a:srgbClr val="FF0000"/>
          </a:solidFill>
        </p:spPr>
        <p:txBody>
          <a:bodyPr/>
          <a:lstStyle/>
          <a:p>
            <a:r>
              <a:rPr lang="th-TH" dirty="0" smtClean="0"/>
              <a:t>ผู้เสียภาษีป้าย </a:t>
            </a:r>
            <a:r>
              <a:rPr lang="en-US" dirty="0" smtClean="0"/>
              <a:t>: </a:t>
            </a:r>
            <a:r>
              <a:rPr lang="th-TH" dirty="0" smtClean="0"/>
              <a:t>เจ้าของหรือผู้ครอบครองป้าย</a:t>
            </a:r>
            <a:endParaRPr lang="th-TH" dirty="0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46800" y="2554289"/>
            <a:ext cx="5562600" cy="2041525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th-TH" b="1" u="sng" dirty="0" smtClean="0">
                <a:solidFill>
                  <a:schemeClr val="accent2">
                    <a:lumMod val="75000"/>
                  </a:schemeClr>
                </a:solidFill>
              </a:rPr>
              <a:t>ภาษีป้าย</a:t>
            </a:r>
          </a:p>
          <a:p>
            <a:r>
              <a:rPr lang="th-TH" sz="2400" dirty="0" smtClean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ยื่นแบบ มกราคม – มีนาคม 2564</a:t>
            </a:r>
          </a:p>
          <a:p>
            <a:r>
              <a:rPr lang="th-TH" sz="2400" dirty="0" smtClean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ชำระภาษีป้าย ภายใน 15 วัน นับแต่วันที่แจ้งการประเมิน</a:t>
            </a:r>
          </a:p>
          <a:p>
            <a:r>
              <a:rPr lang="th-TH" sz="2400" dirty="0" smtClean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ค่าปรับ ไม่มายื่นแบบตามกำหนด ปรับ 5,000 – 50,000 บาท</a:t>
            </a:r>
          </a:p>
          <a:p>
            <a:r>
              <a:rPr lang="th-TH" sz="2400" dirty="0" smtClean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เงินเพิ่ม ไม่ชำระภายใน 15 วัน นับแต่วันที่แจ้งประเมิน คิดเงินเพิ่ม 2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% </a:t>
            </a:r>
            <a:r>
              <a:rPr lang="th-TH" sz="2400" dirty="0" smtClean="0">
                <a:solidFill>
                  <a:schemeClr val="accent2">
                    <a:lumMod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ของค่าภาษีต่อเดือน</a:t>
            </a:r>
          </a:p>
          <a:p>
            <a:endParaRPr lang="th-TH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รูปภาพ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" y="365126"/>
            <a:ext cx="1511300" cy="1146174"/>
          </a:xfrm>
          <a:prstGeom prst="rect">
            <a:avLst/>
          </a:prstGeom>
        </p:spPr>
      </p:pic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01659266"/>
              </p:ext>
            </p:extLst>
          </p:nvPr>
        </p:nvGraphicFramePr>
        <p:xfrm>
          <a:off x="431800" y="5303520"/>
          <a:ext cx="112903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5150"/>
                <a:gridCol w="5645150"/>
              </a:tblGrid>
              <a:tr h="1111026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2400" b="1" u="sng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เงินเพิ่ม ค่าภาษีที่ดินและสิ่งปลูกสร้าง </a:t>
                      </a:r>
                      <a:r>
                        <a:rPr lang="th-TH" sz="2400" b="1" u="sng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400" b="1" u="sng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</a:t>
                      </a:r>
                    </a:p>
                    <a:p>
                      <a:pPr algn="ctr"/>
                      <a:endParaRPr lang="en-US" sz="800" b="1" baseline="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000" b="1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 1 ของค่าภาษี ต่อเดือนที่ค้างชำระ</a:t>
                      </a:r>
                      <a:endParaRPr lang="th-TH" sz="20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u="sng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เบี้ยปรับ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20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 10 ของค่าภาษีก่อนออกหนังสือแจ้งเตือน</a:t>
                      </a:r>
                    </a:p>
                    <a:p>
                      <a:r>
                        <a:rPr lang="th-TH" sz="20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</a:t>
                      </a:r>
                      <a:r>
                        <a:rPr lang="en-US" sz="20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2000" b="1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</a:t>
                      </a:r>
                      <a:r>
                        <a:rPr lang="th-TH" sz="2000" b="1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20 ของค่าภาษี ชำระภายในกำหนดที่แจ้งเตือน</a:t>
                      </a:r>
                    </a:p>
                    <a:p>
                      <a:r>
                        <a:rPr lang="th-TH" sz="2000" b="1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</a:t>
                      </a:r>
                      <a:r>
                        <a:rPr lang="en-US" sz="2000" b="1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2000" b="1" baseline="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ร้อยละ 40 ของค่าภาษี ชำระเกินไว้ในหนังสือแจ้งเตือน</a:t>
                      </a:r>
                      <a:endParaRPr lang="th-TH" sz="2000" b="1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endParaRPr lang="th-TH" sz="800" b="1" dirty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1854">
                <a:tc>
                  <a:txBody>
                    <a:bodyPr/>
                    <a:lstStyle/>
                    <a:p>
                      <a:r>
                        <a:rPr lang="th-TH" b="1" dirty="0" smtClean="0"/>
                        <a:t>ติดต่อฝ่ายงานจัดเก็บพัฒนารายได้</a:t>
                      </a:r>
                      <a:r>
                        <a:rPr lang="th-TH" b="1" baseline="0" dirty="0" smtClean="0"/>
                        <a:t> กองคลัง   ในวันและเวลาราชการ</a:t>
                      </a:r>
                      <a:endParaRPr lang="th-TH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b="1" dirty="0" smtClean="0"/>
                        <a:t>โทรศัพท์ 042-057-224</a:t>
                      </a:r>
                      <a:r>
                        <a:rPr lang="th-TH" b="1" baseline="0" dirty="0" smtClean="0"/>
                        <a:t> ต่อ</a:t>
                      </a:r>
                      <a:r>
                        <a:rPr lang="th-TH" b="1" dirty="0" smtClean="0"/>
                        <a:t>12</a:t>
                      </a:r>
                      <a:endParaRPr lang="th-TH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4536104"/>
              </p:ext>
            </p:extLst>
          </p:nvPr>
        </p:nvGraphicFramePr>
        <p:xfrm>
          <a:off x="5892800" y="4478020"/>
          <a:ext cx="58166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6600"/>
              </a:tblGrid>
              <a:tr h="386644"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00B0F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 </a:t>
                      </a:r>
                      <a:r>
                        <a:rPr lang="th-TH" sz="2400" dirty="0" smtClean="0">
                          <a:solidFill>
                            <a:srgbClr val="00B0F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ค่าธรรมเนียมและใบอนุญาต </a:t>
                      </a:r>
                      <a:r>
                        <a:rPr lang="en-US" sz="2400" dirty="0" smtClean="0">
                          <a:solidFill>
                            <a:srgbClr val="00B0F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</a:t>
                      </a:r>
                      <a:r>
                        <a:rPr lang="th-TH" sz="2400" dirty="0" smtClean="0">
                          <a:solidFill>
                            <a:srgbClr val="00B0F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ตั้งแต่ มกราคม</a:t>
                      </a:r>
                      <a:r>
                        <a:rPr lang="th-TH" sz="2400" baseline="0" dirty="0" smtClean="0">
                          <a:solidFill>
                            <a:srgbClr val="00B0F0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ถึง ธันวาคม 2564</a:t>
                      </a:r>
                      <a:endParaRPr lang="th-TH" sz="2400" dirty="0">
                        <a:solidFill>
                          <a:srgbClr val="00B0F0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noFill/>
                  </a:tcPr>
                </a:tc>
              </a:tr>
              <a:tr h="30931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59363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</TotalTime>
  <Words>262</Words>
  <Application>Microsoft Office PowerPoint</Application>
  <PresentationFormat>กำหนดเอง</PresentationFormat>
  <Paragraphs>25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Office Theme</vt:lpstr>
      <vt:lpstr>ข่าวประชาสัมพันธ์ ภาษีที่ดินและสิ่งปลูกสร้าง ภาษีป้าย ค่าธรรมเนียม และใบอนุญาต ประจำปี 2564 องค์การบริหารส่วนตำบลยอดชาด อำเภอวังยาง จังหวัดนครพนม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user</cp:lastModifiedBy>
  <cp:revision>15</cp:revision>
  <dcterms:created xsi:type="dcterms:W3CDTF">2020-12-14T08:39:30Z</dcterms:created>
  <dcterms:modified xsi:type="dcterms:W3CDTF">2021-02-19T08:49:14Z</dcterms:modified>
</cp:coreProperties>
</file>